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Average"/>
      <p:regular r:id="rId20"/>
    </p:embeddedFont>
    <p:embeddedFont>
      <p:font typeface="Oswald"/>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Jonath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verage-regular.fntdata"/><Relationship Id="rId11" Type="http://schemas.openxmlformats.org/officeDocument/2006/relationships/slide" Target="slides/slide5.xml"/><Relationship Id="rId22" Type="http://schemas.openxmlformats.org/officeDocument/2006/relationships/font" Target="fonts/Oswald-bold.fntdata"/><Relationship Id="rId10" Type="http://schemas.openxmlformats.org/officeDocument/2006/relationships/slide" Target="slides/slide4.xml"/><Relationship Id="rId21" Type="http://schemas.openxmlformats.org/officeDocument/2006/relationships/font" Target="fonts/Oswald-regular.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2-03T05:35:24.921">
    <p:pos x="6000" y="0"/>
    <p:text>Title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12-03T05:37:58.139">
    <p:pos x="6000" y="0"/>
    <p:text>Temp</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1a325e9f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1a325e9f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1a325e9d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1a325e9d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1a325e9d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a1a325e9d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a1a325e9f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a1a325e9f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a1a325e9f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a1a325e9f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a1a325e9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a1a325e9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a1a325e9f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a1a325e9f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a1a325e9f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a1a325e9f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a1a325e9f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a1a325e9f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a1a325e9d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a1a325e9d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a1a325e9d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a1a325e9d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1a325e9d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1a325e9d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Consumer Man</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Temporary Title</a:t>
            </a:r>
            <a:br>
              <a:rPr lang="en"/>
            </a:br>
            <a:r>
              <a:rPr lang="en" sz="1800"/>
              <a:t>- Jonathan Renteria</a:t>
            </a:r>
            <a:endParaRPr sz="1800"/>
          </a:p>
        </p:txBody>
      </p:sp>
      <p:pic>
        <p:nvPicPr>
          <p:cNvPr descr="Pinky | Pac-Man Wiki | Fandom" id="61" name="Google Shape;61;p13"/>
          <p:cNvPicPr preferRelativeResize="0"/>
          <p:nvPr/>
        </p:nvPicPr>
        <p:blipFill>
          <a:blip r:embed="rId4">
            <a:alphaModFix/>
          </a:blip>
          <a:stretch>
            <a:fillRect/>
          </a:stretch>
        </p:blipFill>
        <p:spPr>
          <a:xfrm>
            <a:off x="6125350" y="2964500"/>
            <a:ext cx="3429000" cy="3429000"/>
          </a:xfrm>
          <a:prstGeom prst="rect">
            <a:avLst/>
          </a:prstGeom>
          <a:noFill/>
          <a:ln>
            <a:noFill/>
          </a:ln>
        </p:spPr>
      </p:pic>
      <p:pic>
        <p:nvPicPr>
          <p:cNvPr id="62" name="Google Shape;62;p13"/>
          <p:cNvPicPr preferRelativeResize="0"/>
          <p:nvPr/>
        </p:nvPicPr>
        <p:blipFill>
          <a:blip r:embed="rId5">
            <a:alphaModFix/>
          </a:blip>
          <a:stretch>
            <a:fillRect/>
          </a:stretch>
        </p:blipFill>
        <p:spPr>
          <a:xfrm>
            <a:off x="3704650" y="2571750"/>
            <a:ext cx="645775" cy="6457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Requirements</a:t>
            </a:r>
            <a:endParaRPr/>
          </a:p>
          <a:p>
            <a:pPr indent="0" lvl="0" marL="0" rtl="0" algn="l">
              <a:spcBef>
                <a:spcPts val="0"/>
              </a:spcBef>
              <a:spcAft>
                <a:spcPts val="0"/>
              </a:spcAft>
              <a:buNone/>
            </a:pPr>
            <a:r>
              <a:t/>
            </a:r>
            <a:endParaRPr/>
          </a:p>
        </p:txBody>
      </p:sp>
      <p:sp>
        <p:nvSpPr>
          <p:cNvPr id="135" name="Google Shape;135;p22"/>
          <p:cNvSpPr txBox="1"/>
          <p:nvPr/>
        </p:nvSpPr>
        <p:spPr>
          <a:xfrm>
            <a:off x="39975" y="1017725"/>
            <a:ext cx="2181000" cy="384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3"/>
                </a:solidFill>
                <a:latin typeface="Average"/>
                <a:ea typeface="Average"/>
                <a:cs typeface="Average"/>
                <a:sym typeface="Average"/>
              </a:rPr>
              <a:t>Rectangular Terrain; A Forest with Mist for Future Levels (Unity Asset Store):</a:t>
            </a:r>
            <a:endParaRPr b="1">
              <a:solidFill>
                <a:schemeClr val="accent3"/>
              </a:solidFill>
              <a:latin typeface="Average"/>
              <a:ea typeface="Average"/>
              <a:cs typeface="Average"/>
              <a:sym typeface="Average"/>
            </a:endParaRPr>
          </a:p>
          <a:p>
            <a:pPr indent="0" lvl="0" marL="0" rtl="0" algn="ctr">
              <a:spcBef>
                <a:spcPts val="0"/>
              </a:spcBef>
              <a:spcAft>
                <a:spcPts val="0"/>
              </a:spcAft>
              <a:buNone/>
            </a:pPr>
            <a:r>
              <a:t/>
            </a:r>
            <a:endParaRPr>
              <a:solidFill>
                <a:schemeClr val="accent3"/>
              </a:solidFill>
              <a:latin typeface="Average"/>
              <a:ea typeface="Average"/>
              <a:cs typeface="Average"/>
              <a:sym typeface="Average"/>
            </a:endParaRPr>
          </a:p>
          <a:p>
            <a:pPr indent="0" lvl="0" marL="0" rtl="0" algn="ctr">
              <a:spcBef>
                <a:spcPts val="0"/>
              </a:spcBef>
              <a:spcAft>
                <a:spcPts val="0"/>
              </a:spcAft>
              <a:buNone/>
            </a:pPr>
            <a:r>
              <a:rPr lang="en">
                <a:solidFill>
                  <a:schemeClr val="accent3"/>
                </a:solidFill>
                <a:latin typeface="Average"/>
                <a:ea typeface="Average"/>
                <a:cs typeface="Average"/>
                <a:sym typeface="Average"/>
              </a:rPr>
              <a:t>Obtain assets from the Unity Asset Store to create a rectangular terrain for the initial maze. Consider incorporating a forest environment with mist for future levels, enhancing the visual diversity and atmosphere. Ensure that the assets seamlessly blend with the ghostly theme of the game.</a:t>
            </a:r>
            <a:endParaRPr>
              <a:solidFill>
                <a:schemeClr val="accent3"/>
              </a:solidFill>
              <a:latin typeface="Average"/>
              <a:ea typeface="Average"/>
              <a:cs typeface="Average"/>
              <a:sym typeface="Average"/>
            </a:endParaRPr>
          </a:p>
        </p:txBody>
      </p:sp>
      <p:sp>
        <p:nvSpPr>
          <p:cNvPr id="136" name="Google Shape;136;p22"/>
          <p:cNvSpPr txBox="1"/>
          <p:nvPr/>
        </p:nvSpPr>
        <p:spPr>
          <a:xfrm>
            <a:off x="2221009" y="1017725"/>
            <a:ext cx="2294400" cy="298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3"/>
                </a:solidFill>
                <a:latin typeface="Average"/>
                <a:ea typeface="Average"/>
                <a:cs typeface="Average"/>
                <a:sym typeface="Average"/>
              </a:rPr>
              <a:t>Textures and Environment (Unity Asset Store):</a:t>
            </a:r>
            <a:endParaRPr b="1">
              <a:solidFill>
                <a:schemeClr val="accent3"/>
              </a:solidFill>
              <a:latin typeface="Average"/>
              <a:ea typeface="Average"/>
              <a:cs typeface="Average"/>
              <a:sym typeface="Average"/>
            </a:endParaRPr>
          </a:p>
          <a:p>
            <a:pPr indent="0" lvl="0" marL="0" rtl="0" algn="ctr">
              <a:spcBef>
                <a:spcPts val="0"/>
              </a:spcBef>
              <a:spcAft>
                <a:spcPts val="0"/>
              </a:spcAft>
              <a:buNone/>
            </a:pPr>
            <a:r>
              <a:t/>
            </a:r>
            <a:endParaRPr b="1">
              <a:solidFill>
                <a:schemeClr val="accent3"/>
              </a:solidFill>
              <a:latin typeface="Average"/>
              <a:ea typeface="Average"/>
              <a:cs typeface="Average"/>
              <a:sym typeface="Average"/>
            </a:endParaRPr>
          </a:p>
          <a:p>
            <a:pPr indent="0" lvl="0" marL="0" rtl="0" algn="ctr">
              <a:spcBef>
                <a:spcPts val="0"/>
              </a:spcBef>
              <a:spcAft>
                <a:spcPts val="0"/>
              </a:spcAft>
              <a:buNone/>
            </a:pPr>
            <a:r>
              <a:rPr lang="en">
                <a:solidFill>
                  <a:schemeClr val="accent3"/>
                </a:solidFill>
                <a:latin typeface="Average"/>
                <a:ea typeface="Average"/>
                <a:cs typeface="Average"/>
                <a:sym typeface="Average"/>
              </a:rPr>
              <a:t>Source high-quality textures to enhance the visual appeal of the game environment. Additionally, acquire assets from the Unity Asset Store to complement the overall ghostly atmosphere, such as eerie lighting or thematic elements that align with the game concept.</a:t>
            </a:r>
            <a:endParaRPr>
              <a:solidFill>
                <a:schemeClr val="accent3"/>
              </a:solidFill>
              <a:latin typeface="Average"/>
              <a:ea typeface="Average"/>
              <a:cs typeface="Average"/>
              <a:sym typeface="Average"/>
            </a:endParaRPr>
          </a:p>
        </p:txBody>
      </p:sp>
      <p:sp>
        <p:nvSpPr>
          <p:cNvPr id="137" name="Google Shape;137;p22"/>
          <p:cNvSpPr txBox="1"/>
          <p:nvPr/>
        </p:nvSpPr>
        <p:spPr>
          <a:xfrm>
            <a:off x="4515314" y="1017725"/>
            <a:ext cx="2294400" cy="277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3"/>
                </a:solidFill>
                <a:latin typeface="Average"/>
                <a:ea typeface="Average"/>
                <a:cs typeface="Average"/>
                <a:sym typeface="Average"/>
              </a:rPr>
              <a:t>Ghost Animation:</a:t>
            </a:r>
            <a:endParaRPr b="1">
              <a:solidFill>
                <a:schemeClr val="accent3"/>
              </a:solidFill>
              <a:latin typeface="Average"/>
              <a:ea typeface="Average"/>
              <a:cs typeface="Average"/>
              <a:sym typeface="Average"/>
            </a:endParaRPr>
          </a:p>
          <a:p>
            <a:pPr indent="0" lvl="0" marL="0" rtl="0" algn="ctr">
              <a:spcBef>
                <a:spcPts val="0"/>
              </a:spcBef>
              <a:spcAft>
                <a:spcPts val="0"/>
              </a:spcAft>
              <a:buNone/>
            </a:pPr>
            <a:r>
              <a:t/>
            </a:r>
            <a:endParaRPr b="1">
              <a:solidFill>
                <a:schemeClr val="accent3"/>
              </a:solidFill>
              <a:latin typeface="Average"/>
              <a:ea typeface="Average"/>
              <a:cs typeface="Average"/>
              <a:sym typeface="Average"/>
            </a:endParaRPr>
          </a:p>
          <a:p>
            <a:pPr indent="0" lvl="0" marL="0" rtl="0" algn="ctr">
              <a:spcBef>
                <a:spcPts val="0"/>
              </a:spcBef>
              <a:spcAft>
                <a:spcPts val="0"/>
              </a:spcAft>
              <a:buNone/>
            </a:pPr>
            <a:r>
              <a:rPr lang="en">
                <a:solidFill>
                  <a:schemeClr val="accent3"/>
                </a:solidFill>
                <a:latin typeface="Average"/>
                <a:ea typeface="Average"/>
                <a:cs typeface="Average"/>
                <a:sym typeface="Average"/>
              </a:rPr>
              <a:t>Develop or obtain ghost animations to bring Ghostman to life. Implement animations for Ghostman's movements, interactions with orbs, and any special abilities. Ensure that the animations contribute to the overall immersive experience.</a:t>
            </a:r>
            <a:endParaRPr>
              <a:solidFill>
                <a:schemeClr val="accent3"/>
              </a:solidFill>
              <a:latin typeface="Average"/>
              <a:ea typeface="Average"/>
              <a:cs typeface="Average"/>
              <a:sym typeface="Average"/>
            </a:endParaRPr>
          </a:p>
        </p:txBody>
      </p:sp>
      <p:sp>
        <p:nvSpPr>
          <p:cNvPr id="138" name="Google Shape;138;p22"/>
          <p:cNvSpPr txBox="1"/>
          <p:nvPr/>
        </p:nvSpPr>
        <p:spPr>
          <a:xfrm>
            <a:off x="6809620" y="1017725"/>
            <a:ext cx="2294400" cy="277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3"/>
                </a:solidFill>
                <a:latin typeface="Average"/>
                <a:ea typeface="Average"/>
                <a:cs typeface="Average"/>
                <a:sym typeface="Average"/>
              </a:rPr>
              <a:t>Wall Prefabs:</a:t>
            </a:r>
            <a:endParaRPr b="1">
              <a:solidFill>
                <a:schemeClr val="accent3"/>
              </a:solidFill>
              <a:latin typeface="Average"/>
              <a:ea typeface="Average"/>
              <a:cs typeface="Average"/>
              <a:sym typeface="Average"/>
            </a:endParaRPr>
          </a:p>
          <a:p>
            <a:pPr indent="0" lvl="0" marL="0" rtl="0" algn="ctr">
              <a:spcBef>
                <a:spcPts val="0"/>
              </a:spcBef>
              <a:spcAft>
                <a:spcPts val="0"/>
              </a:spcAft>
              <a:buNone/>
            </a:pPr>
            <a:r>
              <a:t/>
            </a:r>
            <a:endParaRPr b="1">
              <a:solidFill>
                <a:schemeClr val="accent3"/>
              </a:solidFill>
              <a:latin typeface="Average"/>
              <a:ea typeface="Average"/>
              <a:cs typeface="Average"/>
              <a:sym typeface="Average"/>
            </a:endParaRPr>
          </a:p>
          <a:p>
            <a:pPr indent="0" lvl="0" marL="0" rtl="0" algn="ctr">
              <a:spcBef>
                <a:spcPts val="0"/>
              </a:spcBef>
              <a:spcAft>
                <a:spcPts val="0"/>
              </a:spcAft>
              <a:buNone/>
            </a:pPr>
            <a:r>
              <a:rPr lang="en">
                <a:solidFill>
                  <a:schemeClr val="accent3"/>
                </a:solidFill>
                <a:latin typeface="Average"/>
                <a:ea typeface="Average"/>
                <a:cs typeface="Average"/>
                <a:sym typeface="Average"/>
              </a:rPr>
              <a:t>Create or obtain wall prefabs to construct the maze structures. Ensure that the walls align with the visual aesthetics of the game and contribute to the maze's complexity. Consider variations in wall design to enhance the overall visual interest.</a:t>
            </a:r>
            <a:endParaRPr>
              <a:solidFill>
                <a:schemeClr val="accent3"/>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Layout</a:t>
            </a:r>
            <a:endParaRPr/>
          </a:p>
        </p:txBody>
      </p:sp>
      <p:sp>
        <p:nvSpPr>
          <p:cNvPr id="144" name="Google Shape;14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Next create a storyboard that shows the layout of your game, see the Final Project assignment link and rubric for what you need to do for your final project. A fast reminder of a story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Story</a:t>
            </a:r>
            <a:endParaRPr/>
          </a:p>
        </p:txBody>
      </p:sp>
      <p:sp>
        <p:nvSpPr>
          <p:cNvPr id="150" name="Google Shape;15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 </a:t>
            </a:r>
            <a:r>
              <a:rPr lang="en"/>
              <a:t>Visualization</a:t>
            </a:r>
            <a:endParaRPr/>
          </a:p>
        </p:txBody>
      </p:sp>
      <p:sp>
        <p:nvSpPr>
          <p:cNvPr id="156" name="Google Shape;15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least 5 slides visualizing the overall layout, beginning, middle and end of the game. Slides allow us to pictures a walkthrough of what the game will be.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Concept, Rules, </a:t>
            </a:r>
            <a:r>
              <a:rPr lang="en"/>
              <a:t>Requirements</a:t>
            </a:r>
            <a:endParaRPr/>
          </a:p>
          <a:p>
            <a:pPr indent="0" lvl="0" marL="0" rtl="0" algn="l">
              <a:spcBef>
                <a:spcPts val="0"/>
              </a:spcBef>
              <a:spcAft>
                <a:spcPts val="0"/>
              </a:spcAft>
              <a:buNone/>
            </a:pPr>
            <a:r>
              <a:t/>
            </a:r>
            <a:endParaRPr/>
          </a:p>
        </p:txBody>
      </p:sp>
      <p:sp>
        <p:nvSpPr>
          <p:cNvPr id="68" name="Google Shape;68;p14"/>
          <p:cNvSpPr txBox="1"/>
          <p:nvPr>
            <p:ph idx="1" type="body"/>
          </p:nvPr>
        </p:nvSpPr>
        <p:spPr>
          <a:xfrm>
            <a:off x="311700" y="1187575"/>
            <a:ext cx="8520600" cy="3416400"/>
          </a:xfrm>
          <a:prstGeom prst="rect">
            <a:avLst/>
          </a:prstGeom>
        </p:spPr>
        <p:txBody>
          <a:bodyPr anchorCtr="0" anchor="t" bIns="91425" lIns="91425" spcFirstLastPara="1" rIns="91425" wrap="square" tIns="91425">
            <a:normAutofit fontScale="62500" lnSpcReduction="10000"/>
          </a:bodyPr>
          <a:lstStyle/>
          <a:p>
            <a:pPr indent="-300037" lvl="0" marL="457200" rtl="0" algn="l">
              <a:spcBef>
                <a:spcPts val="0"/>
              </a:spcBef>
              <a:spcAft>
                <a:spcPts val="0"/>
              </a:spcAft>
              <a:buSzPct val="100000"/>
              <a:buChar char="●"/>
            </a:pPr>
            <a:r>
              <a:rPr lang="en"/>
              <a:t>[Concept: Ghostman seeks revenge in Pac Man's domain after Pac Man stole its glowing balls. </a:t>
            </a:r>
            <a:br>
              <a:rPr lang="en"/>
            </a:br>
            <a:br>
              <a:rPr lang="en"/>
            </a:br>
            <a:r>
              <a:rPr lang="en"/>
              <a:t>Ghostman, a spectral guardian residing in the ghostly realm, discovers that the radiant orbs sustaining their ethereal domain have been pilfered by Pac Man. Driven by a quest for vengeance, Ghostman materializes in Pac Man's maze, determined to retrieve the stolen orbs and safeguard the delicate balance of their spectral world.]</a:t>
            </a:r>
            <a:br>
              <a:rPr lang="en"/>
            </a:br>
            <a:endParaRPr/>
          </a:p>
          <a:p>
            <a:pPr indent="-300037" lvl="0" marL="457200" rtl="0" algn="l">
              <a:spcBef>
                <a:spcPts val="0"/>
              </a:spcBef>
              <a:spcAft>
                <a:spcPts val="0"/>
              </a:spcAft>
              <a:buSzPct val="100000"/>
              <a:buChar char="●"/>
            </a:pPr>
            <a:r>
              <a:rPr lang="en"/>
              <a:t>[Rules: Collect glowing balls, avoid young Pac Man. </a:t>
            </a:r>
            <a:br>
              <a:rPr lang="en"/>
            </a:br>
            <a:br>
              <a:rPr lang="en"/>
            </a:br>
            <a:r>
              <a:rPr lang="en"/>
              <a:t>Ghostman must navigate through the maze, collecting the glowing orbs scattered across the labyrinth. However, the spectral guardian must remain vigilant and avoid encounters with young Pac Man, who roams the maze seeking to consume Ghostman. The objective is to collect all glowing orbs while strategically outmaneuvering potential threats.]</a:t>
            </a:r>
            <a:br>
              <a:rPr lang="en"/>
            </a:br>
            <a:endParaRPr/>
          </a:p>
          <a:p>
            <a:pPr indent="-300037" lvl="0" marL="457200" rtl="0" algn="l">
              <a:spcBef>
                <a:spcPts val="0"/>
              </a:spcBef>
              <a:spcAft>
                <a:spcPts val="0"/>
              </a:spcAft>
              <a:buSzPct val="100000"/>
              <a:buChar char="●"/>
            </a:pPr>
            <a:r>
              <a:rPr lang="en"/>
              <a:t>[Requirements: Enhancements, unique implementations.</a:t>
            </a:r>
            <a:br>
              <a:rPr lang="en"/>
            </a:br>
            <a:br>
              <a:rPr lang="en"/>
            </a:br>
            <a:r>
              <a:rPr lang="en"/>
              <a:t>- Dynamic Maze Structures: The maze will evolve dynamically, introducing new challenges and strategic elements as Ghostman progresses.</a:t>
            </a:r>
            <a:br>
              <a:rPr lang="en"/>
            </a:br>
            <a:r>
              <a:rPr lang="en"/>
              <a:t>- Ghost Abilities: Ghostman can unlock special abilities, enhancing maneuverability or temporarily deterring young Pac Man.</a:t>
            </a:r>
            <a:br>
              <a:rPr lang="en"/>
            </a:br>
            <a:r>
              <a:rPr lang="en"/>
              <a:t>- Time-based Challenges: Some levels may feature time constraints, adding an extra layer of urgency and excitement.]]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273925" y="429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273925" y="429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Level </a:t>
            </a:r>
            <a:r>
              <a:rPr lang="en"/>
              <a:t>Design</a:t>
            </a:r>
            <a:endParaRPr/>
          </a:p>
        </p:txBody>
      </p:sp>
      <p:pic>
        <p:nvPicPr>
          <p:cNvPr id="79" name="Google Shape;79;p16"/>
          <p:cNvPicPr preferRelativeResize="0"/>
          <p:nvPr/>
        </p:nvPicPr>
        <p:blipFill>
          <a:blip r:embed="rId3">
            <a:alphaModFix/>
          </a:blip>
          <a:stretch>
            <a:fillRect/>
          </a:stretch>
        </p:blipFill>
        <p:spPr>
          <a:xfrm>
            <a:off x="306963" y="985262"/>
            <a:ext cx="2141249" cy="2515101"/>
          </a:xfrm>
          <a:prstGeom prst="rect">
            <a:avLst/>
          </a:prstGeom>
          <a:noFill/>
          <a:ln>
            <a:noFill/>
          </a:ln>
        </p:spPr>
      </p:pic>
      <p:pic>
        <p:nvPicPr>
          <p:cNvPr id="80" name="Google Shape;80;p16"/>
          <p:cNvPicPr preferRelativeResize="0"/>
          <p:nvPr/>
        </p:nvPicPr>
        <p:blipFill>
          <a:blip r:embed="rId4">
            <a:alphaModFix/>
          </a:blip>
          <a:stretch>
            <a:fillRect/>
          </a:stretch>
        </p:blipFill>
        <p:spPr>
          <a:xfrm>
            <a:off x="2757987" y="706562"/>
            <a:ext cx="2869575" cy="1503374"/>
          </a:xfrm>
          <a:prstGeom prst="rect">
            <a:avLst/>
          </a:prstGeom>
          <a:noFill/>
          <a:ln>
            <a:noFill/>
          </a:ln>
        </p:spPr>
      </p:pic>
      <p:pic>
        <p:nvPicPr>
          <p:cNvPr id="81" name="Google Shape;81;p16"/>
          <p:cNvPicPr preferRelativeResize="0"/>
          <p:nvPr/>
        </p:nvPicPr>
        <p:blipFill>
          <a:blip r:embed="rId5">
            <a:alphaModFix/>
          </a:blip>
          <a:stretch>
            <a:fillRect/>
          </a:stretch>
        </p:blipFill>
        <p:spPr>
          <a:xfrm>
            <a:off x="2747663" y="2242812"/>
            <a:ext cx="2890215" cy="1503374"/>
          </a:xfrm>
          <a:prstGeom prst="rect">
            <a:avLst/>
          </a:prstGeom>
          <a:noFill/>
          <a:ln>
            <a:noFill/>
          </a:ln>
        </p:spPr>
      </p:pic>
      <p:pic>
        <p:nvPicPr>
          <p:cNvPr id="82" name="Google Shape;82;p16"/>
          <p:cNvPicPr preferRelativeResize="0"/>
          <p:nvPr/>
        </p:nvPicPr>
        <p:blipFill>
          <a:blip r:embed="rId6">
            <a:alphaModFix/>
          </a:blip>
          <a:stretch>
            <a:fillRect/>
          </a:stretch>
        </p:blipFill>
        <p:spPr>
          <a:xfrm>
            <a:off x="5937336" y="1408150"/>
            <a:ext cx="2890224" cy="1669315"/>
          </a:xfrm>
          <a:prstGeom prst="rect">
            <a:avLst/>
          </a:prstGeom>
          <a:noFill/>
          <a:ln>
            <a:noFill/>
          </a:ln>
        </p:spPr>
      </p:pic>
      <p:sp>
        <p:nvSpPr>
          <p:cNvPr id="83" name="Google Shape;83;p16"/>
          <p:cNvSpPr txBox="1"/>
          <p:nvPr/>
        </p:nvSpPr>
        <p:spPr>
          <a:xfrm>
            <a:off x="273913" y="3746163"/>
            <a:ext cx="2273400" cy="5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Average"/>
                <a:ea typeface="Average"/>
                <a:cs typeface="Average"/>
                <a:sym typeface="Average"/>
              </a:rPr>
              <a:t>Pac-Man Overworld</a:t>
            </a:r>
            <a:endParaRPr sz="1800">
              <a:solidFill>
                <a:schemeClr val="accent3"/>
              </a:solidFill>
              <a:latin typeface="Average"/>
              <a:ea typeface="Average"/>
              <a:cs typeface="Average"/>
              <a:sym typeface="Average"/>
            </a:endParaRPr>
          </a:p>
        </p:txBody>
      </p:sp>
      <p:sp>
        <p:nvSpPr>
          <p:cNvPr id="84" name="Google Shape;84;p16"/>
          <p:cNvSpPr txBox="1"/>
          <p:nvPr/>
        </p:nvSpPr>
        <p:spPr>
          <a:xfrm>
            <a:off x="2974650" y="3746163"/>
            <a:ext cx="2502300" cy="5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Average"/>
                <a:ea typeface="Average"/>
                <a:cs typeface="Average"/>
                <a:sym typeface="Average"/>
              </a:rPr>
              <a:t>Hour 6 Amazing Racer</a:t>
            </a:r>
            <a:endParaRPr sz="1800">
              <a:solidFill>
                <a:schemeClr val="accent3"/>
              </a:solidFill>
              <a:latin typeface="Average"/>
              <a:ea typeface="Average"/>
              <a:cs typeface="Average"/>
              <a:sym typeface="Average"/>
            </a:endParaRPr>
          </a:p>
        </p:txBody>
      </p:sp>
      <p:sp>
        <p:nvSpPr>
          <p:cNvPr id="85" name="Google Shape;85;p16"/>
          <p:cNvSpPr txBox="1"/>
          <p:nvPr/>
        </p:nvSpPr>
        <p:spPr>
          <a:xfrm>
            <a:off x="6356638" y="3746163"/>
            <a:ext cx="2273400" cy="5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Average"/>
                <a:ea typeface="Average"/>
                <a:cs typeface="Average"/>
                <a:sym typeface="Average"/>
              </a:rPr>
              <a:t>Hour 10 Chaos Ball</a:t>
            </a:r>
            <a:endParaRPr sz="1800">
              <a:solidFill>
                <a:schemeClr val="accent3"/>
              </a:solidFill>
              <a:latin typeface="Average"/>
              <a:ea typeface="Average"/>
              <a:cs typeface="Average"/>
              <a:sym typeface="Average"/>
            </a:endParaRPr>
          </a:p>
        </p:txBody>
      </p:sp>
      <p:sp>
        <p:nvSpPr>
          <p:cNvPr id="86" name="Google Shape;86;p16"/>
          <p:cNvSpPr txBox="1"/>
          <p:nvPr/>
        </p:nvSpPr>
        <p:spPr>
          <a:xfrm>
            <a:off x="0" y="4244700"/>
            <a:ext cx="914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The level design will draw inspiration from previous projects to meet the rubric requirements, building upon established knowledge and skills. Additionally, it will incorporate elements inspired by Pac Man but with a three-dimensional (3D) twist. This approach aims to leverage past experiences while introducing a fresh perspective to the game environment.</a:t>
            </a:r>
            <a:endParaRPr>
              <a:solidFill>
                <a:schemeClr val="accent3"/>
              </a:solidFill>
              <a:latin typeface="Average"/>
              <a:ea typeface="Average"/>
              <a:cs typeface="Average"/>
              <a:sym typeface="Average"/>
            </a:endParaRPr>
          </a:p>
        </p:txBody>
      </p:sp>
      <p:sp>
        <p:nvSpPr>
          <p:cNvPr id="87" name="Google Shape;87;p16"/>
          <p:cNvSpPr/>
          <p:nvPr/>
        </p:nvSpPr>
        <p:spPr>
          <a:xfrm>
            <a:off x="2458288" y="2099263"/>
            <a:ext cx="279300" cy="2871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8" name="Google Shape;88;p16"/>
          <p:cNvSpPr/>
          <p:nvPr/>
        </p:nvSpPr>
        <p:spPr>
          <a:xfrm>
            <a:off x="5647938" y="2099250"/>
            <a:ext cx="279300" cy="2871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273925" y="429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Level Design</a:t>
            </a:r>
            <a:endParaRPr/>
          </a:p>
        </p:txBody>
      </p:sp>
      <p:sp>
        <p:nvSpPr>
          <p:cNvPr id="94" name="Google Shape;94;p17"/>
          <p:cNvSpPr/>
          <p:nvPr/>
        </p:nvSpPr>
        <p:spPr>
          <a:xfrm>
            <a:off x="370075" y="2209200"/>
            <a:ext cx="725100" cy="7251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pic>
        <p:nvPicPr>
          <p:cNvPr id="95" name="Google Shape;95;p17"/>
          <p:cNvPicPr preferRelativeResize="0"/>
          <p:nvPr/>
        </p:nvPicPr>
        <p:blipFill>
          <a:blip r:embed="rId3">
            <a:alphaModFix/>
          </a:blip>
          <a:stretch>
            <a:fillRect/>
          </a:stretch>
        </p:blipFill>
        <p:spPr>
          <a:xfrm>
            <a:off x="1450175" y="1002625"/>
            <a:ext cx="7389023" cy="37747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8"/>
          <p:cNvSpPr/>
          <p:nvPr/>
        </p:nvSpPr>
        <p:spPr>
          <a:xfrm>
            <a:off x="113275" y="1125500"/>
            <a:ext cx="5330400" cy="2288400"/>
          </a:xfrm>
          <a:prstGeom prst="roundRect">
            <a:avLst>
              <a:gd fmla="val 16667" name="adj"/>
            </a:avLst>
          </a:prstGeom>
          <a:solidFill>
            <a:srgbClr val="000104"/>
          </a:solidFill>
          <a:ln cap="flat" cmpd="sng" w="9525">
            <a:solidFill>
              <a:srgbClr val="2068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01" name="Google Shape;101;p18"/>
          <p:cNvSpPr txBox="1"/>
          <p:nvPr>
            <p:ph type="title"/>
          </p:nvPr>
        </p:nvSpPr>
        <p:spPr>
          <a:xfrm>
            <a:off x="273925" y="429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a:t>
            </a:r>
            <a:endParaRPr/>
          </a:p>
        </p:txBody>
      </p:sp>
      <p:pic>
        <p:nvPicPr>
          <p:cNvPr id="102" name="Google Shape;102;p18"/>
          <p:cNvPicPr preferRelativeResize="0"/>
          <p:nvPr/>
        </p:nvPicPr>
        <p:blipFill>
          <a:blip r:embed="rId4">
            <a:alphaModFix/>
          </a:blip>
          <a:stretch>
            <a:fillRect/>
          </a:stretch>
        </p:blipFill>
        <p:spPr>
          <a:xfrm flipH="1">
            <a:off x="6920925" y="2348925"/>
            <a:ext cx="2495701" cy="1871776"/>
          </a:xfrm>
          <a:prstGeom prst="rect">
            <a:avLst/>
          </a:prstGeom>
          <a:noFill/>
          <a:ln>
            <a:noFill/>
          </a:ln>
        </p:spPr>
      </p:pic>
      <p:sp>
        <p:nvSpPr>
          <p:cNvPr id="103" name="Google Shape;103;p18"/>
          <p:cNvSpPr/>
          <p:nvPr/>
        </p:nvSpPr>
        <p:spPr>
          <a:xfrm>
            <a:off x="7537750" y="2771900"/>
            <a:ext cx="475800" cy="46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04" name="Google Shape;104;p18"/>
          <p:cNvSpPr/>
          <p:nvPr/>
        </p:nvSpPr>
        <p:spPr>
          <a:xfrm>
            <a:off x="8090450" y="2992300"/>
            <a:ext cx="475800" cy="46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pic>
        <p:nvPicPr>
          <p:cNvPr id="105" name="Google Shape;105;p18"/>
          <p:cNvPicPr preferRelativeResize="0"/>
          <p:nvPr/>
        </p:nvPicPr>
        <p:blipFill>
          <a:blip r:embed="rId5">
            <a:alphaModFix/>
          </a:blip>
          <a:stretch>
            <a:fillRect/>
          </a:stretch>
        </p:blipFill>
        <p:spPr>
          <a:xfrm rot="1365790">
            <a:off x="7477806" y="2467532"/>
            <a:ext cx="1179686" cy="1179686"/>
          </a:xfrm>
          <a:prstGeom prst="rect">
            <a:avLst/>
          </a:prstGeom>
          <a:noFill/>
          <a:ln>
            <a:noFill/>
          </a:ln>
        </p:spPr>
      </p:pic>
      <p:pic>
        <p:nvPicPr>
          <p:cNvPr id="106" name="Google Shape;106;p18"/>
          <p:cNvPicPr preferRelativeResize="0"/>
          <p:nvPr/>
        </p:nvPicPr>
        <p:blipFill>
          <a:blip r:embed="rId6">
            <a:alphaModFix/>
          </a:blip>
          <a:stretch>
            <a:fillRect/>
          </a:stretch>
        </p:blipFill>
        <p:spPr>
          <a:xfrm>
            <a:off x="953000" y="3413900"/>
            <a:ext cx="2047850" cy="1729600"/>
          </a:xfrm>
          <a:prstGeom prst="rect">
            <a:avLst/>
          </a:prstGeom>
          <a:noFill/>
          <a:ln>
            <a:noFill/>
          </a:ln>
        </p:spPr>
      </p:pic>
      <p:sp>
        <p:nvSpPr>
          <p:cNvPr id="107" name="Google Shape;107;p18"/>
          <p:cNvSpPr txBox="1"/>
          <p:nvPr/>
        </p:nvSpPr>
        <p:spPr>
          <a:xfrm>
            <a:off x="75175" y="1109150"/>
            <a:ext cx="5174100" cy="2321100"/>
          </a:xfrm>
          <a:prstGeom prst="rect">
            <a:avLst/>
          </a:prstGeom>
          <a:noFill/>
          <a:ln>
            <a:noFill/>
          </a:ln>
          <a:effectLst>
            <a:outerShdw blurRad="1428750" rotWithShape="0" algn="bl" dir="21540000" dist="952500">
              <a:srgbClr val="000000"/>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Average"/>
                <a:ea typeface="Average"/>
                <a:cs typeface="Average"/>
                <a:sym typeface="Average"/>
              </a:rPr>
              <a:t>The game will offer a unique experience by blending elements reminiscent of Pac-Man with a modern twist, adopting a </a:t>
            </a:r>
            <a:r>
              <a:rPr lang="en" sz="1800">
                <a:solidFill>
                  <a:srgbClr val="2068F3"/>
                </a:solidFill>
                <a:latin typeface="Average"/>
                <a:ea typeface="Average"/>
                <a:cs typeface="Average"/>
                <a:sym typeface="Average"/>
              </a:rPr>
              <a:t>first-person</a:t>
            </a:r>
            <a:r>
              <a:rPr lang="en" sz="1800">
                <a:solidFill>
                  <a:schemeClr val="accent3"/>
                </a:solidFill>
                <a:latin typeface="Average"/>
                <a:ea typeface="Average"/>
                <a:cs typeface="Average"/>
                <a:sym typeface="Average"/>
              </a:rPr>
              <a:t> perspective in a three-dimensional (3D) environment. The player's viewpoint will be from a first-person perspective, with the camera positioned slightly behind the player, a design choice reminiscent of successful implementations in our previous projects.</a:t>
            </a:r>
            <a:endParaRPr sz="1800">
              <a:solidFill>
                <a:schemeClr val="accent3"/>
              </a:solidFill>
              <a:latin typeface="Average"/>
              <a:ea typeface="Average"/>
              <a:cs typeface="Average"/>
              <a:sym typeface="Average"/>
            </a:endParaRPr>
          </a:p>
        </p:txBody>
      </p:sp>
      <p:pic>
        <p:nvPicPr>
          <p:cNvPr id="108" name="Google Shape;108;p18"/>
          <p:cNvPicPr preferRelativeResize="0"/>
          <p:nvPr/>
        </p:nvPicPr>
        <p:blipFill>
          <a:blip r:embed="rId7">
            <a:alphaModFix/>
          </a:blip>
          <a:stretch>
            <a:fillRect/>
          </a:stretch>
        </p:blipFill>
        <p:spPr>
          <a:xfrm>
            <a:off x="5084325" y="3616382"/>
            <a:ext cx="1406101" cy="125167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 Concept</a:t>
            </a:r>
            <a:endParaRPr/>
          </a:p>
          <a:p>
            <a:pPr indent="0" lvl="0" marL="0" rtl="0" algn="l">
              <a:spcBef>
                <a:spcPts val="0"/>
              </a:spcBef>
              <a:spcAft>
                <a:spcPts val="0"/>
              </a:spcAft>
              <a:buNone/>
            </a:pPr>
            <a:r>
              <a:t/>
            </a:r>
            <a:endParaRPr/>
          </a:p>
        </p:txBody>
      </p:sp>
      <p:sp>
        <p:nvSpPr>
          <p:cNvPr id="114" name="Google Shape;11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Game concept is well </a:t>
            </a:r>
            <a:r>
              <a:rPr lang="en"/>
              <a:t>thought</a:t>
            </a:r>
            <a:r>
              <a:rPr lang="en"/>
              <a:t> out and flushed out. The concept is well articulated and detailed.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Rules</a:t>
            </a:r>
            <a:endParaRPr/>
          </a:p>
        </p:txBody>
      </p:sp>
      <p:sp>
        <p:nvSpPr>
          <p:cNvPr id="120" name="Google Shape;12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Rules are well </a:t>
            </a:r>
            <a:r>
              <a:rPr lang="en"/>
              <a:t>thought</a:t>
            </a:r>
            <a:r>
              <a:rPr lang="en"/>
              <a:t> out and flushed out. They are well articulated and detailed.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Requirements</a:t>
            </a:r>
            <a:endParaRPr/>
          </a:p>
          <a:p>
            <a:pPr indent="0" lvl="0" marL="0" rtl="0" algn="l">
              <a:spcBef>
                <a:spcPts val="0"/>
              </a:spcBef>
              <a:spcAft>
                <a:spcPts val="0"/>
              </a:spcAft>
              <a:buNone/>
            </a:pPr>
            <a:r>
              <a:t/>
            </a:r>
            <a:endParaRPr/>
          </a:p>
        </p:txBody>
      </p:sp>
      <p:sp>
        <p:nvSpPr>
          <p:cNvPr id="126" name="Google Shape;126;p21"/>
          <p:cNvSpPr txBox="1"/>
          <p:nvPr/>
        </p:nvSpPr>
        <p:spPr>
          <a:xfrm>
            <a:off x="155863" y="1017725"/>
            <a:ext cx="2177700" cy="412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3"/>
                </a:solidFill>
                <a:latin typeface="Average"/>
                <a:ea typeface="Average"/>
                <a:cs typeface="Average"/>
                <a:sym typeface="Average"/>
              </a:rPr>
              <a:t>Game Manager:</a:t>
            </a:r>
            <a:endParaRPr b="1" sz="1600">
              <a:solidFill>
                <a:schemeClr val="accent3"/>
              </a:solidFill>
              <a:latin typeface="Average"/>
              <a:ea typeface="Average"/>
              <a:cs typeface="Average"/>
              <a:sym typeface="Average"/>
            </a:endParaRPr>
          </a:p>
          <a:p>
            <a:pPr indent="0" lvl="0" marL="0" rtl="0" algn="ctr">
              <a:spcBef>
                <a:spcPts val="0"/>
              </a:spcBef>
              <a:spcAft>
                <a:spcPts val="0"/>
              </a:spcAft>
              <a:buNone/>
            </a:pPr>
            <a:r>
              <a:t/>
            </a:r>
            <a:endParaRPr sz="1600">
              <a:solidFill>
                <a:schemeClr val="accent3"/>
              </a:solidFill>
              <a:latin typeface="Average"/>
              <a:ea typeface="Average"/>
              <a:cs typeface="Average"/>
              <a:sym typeface="Average"/>
            </a:endParaRPr>
          </a:p>
          <a:p>
            <a:pPr indent="0" lvl="0" marL="0" rtl="0" algn="ctr">
              <a:spcBef>
                <a:spcPts val="0"/>
              </a:spcBef>
              <a:spcAft>
                <a:spcPts val="0"/>
              </a:spcAft>
              <a:buNone/>
            </a:pPr>
            <a:r>
              <a:rPr lang="en" sz="1600">
                <a:solidFill>
                  <a:schemeClr val="accent3"/>
                </a:solidFill>
                <a:latin typeface="Average"/>
                <a:ea typeface="Average"/>
                <a:cs typeface="Average"/>
                <a:sym typeface="Average"/>
              </a:rPr>
              <a:t>Develop a robust game manager system that oversees key game functions, including level progression, scoring, and player interactions. The game manager should effectively handle events triggered by player actions and dynamically respond to changes in the game state.</a:t>
            </a:r>
            <a:endParaRPr sz="1600">
              <a:solidFill>
                <a:schemeClr val="accent3"/>
              </a:solidFill>
              <a:latin typeface="Average"/>
              <a:ea typeface="Average"/>
              <a:cs typeface="Average"/>
              <a:sym typeface="Average"/>
            </a:endParaRPr>
          </a:p>
        </p:txBody>
      </p:sp>
      <p:sp>
        <p:nvSpPr>
          <p:cNvPr id="127" name="Google Shape;127;p21"/>
          <p:cNvSpPr txBox="1"/>
          <p:nvPr/>
        </p:nvSpPr>
        <p:spPr>
          <a:xfrm>
            <a:off x="2333550" y="1017725"/>
            <a:ext cx="2177700" cy="338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3"/>
                </a:solidFill>
                <a:latin typeface="Average"/>
                <a:ea typeface="Average"/>
                <a:cs typeface="Average"/>
                <a:sym typeface="Average"/>
              </a:rPr>
              <a:t>Particle Effect for Glowing Ball:</a:t>
            </a:r>
            <a:endParaRPr b="1" sz="1600">
              <a:solidFill>
                <a:schemeClr val="accent3"/>
              </a:solidFill>
              <a:latin typeface="Average"/>
              <a:ea typeface="Average"/>
              <a:cs typeface="Average"/>
              <a:sym typeface="Average"/>
            </a:endParaRPr>
          </a:p>
          <a:p>
            <a:pPr indent="0" lvl="0" marL="0" rtl="0" algn="ctr">
              <a:spcBef>
                <a:spcPts val="0"/>
              </a:spcBef>
              <a:spcAft>
                <a:spcPts val="0"/>
              </a:spcAft>
              <a:buNone/>
            </a:pPr>
            <a:r>
              <a:t/>
            </a:r>
            <a:endParaRPr sz="1600">
              <a:solidFill>
                <a:schemeClr val="accent3"/>
              </a:solidFill>
              <a:latin typeface="Average"/>
              <a:ea typeface="Average"/>
              <a:cs typeface="Average"/>
              <a:sym typeface="Average"/>
            </a:endParaRPr>
          </a:p>
          <a:p>
            <a:pPr indent="0" lvl="0" marL="0" rtl="0" algn="ctr">
              <a:spcBef>
                <a:spcPts val="0"/>
              </a:spcBef>
              <a:spcAft>
                <a:spcPts val="0"/>
              </a:spcAft>
              <a:buNone/>
            </a:pPr>
            <a:r>
              <a:rPr lang="en" sz="1600">
                <a:solidFill>
                  <a:schemeClr val="accent3"/>
                </a:solidFill>
                <a:latin typeface="Average"/>
                <a:ea typeface="Average"/>
                <a:cs typeface="Average"/>
                <a:sym typeface="Average"/>
              </a:rPr>
              <a:t>Implement visually appealing particle effects for the glowing orbs. The effects should enhance the ethereal atmosphere, making the collection of orbs a visually satisfying and immersive experience.</a:t>
            </a:r>
            <a:endParaRPr sz="1600">
              <a:solidFill>
                <a:schemeClr val="accent3"/>
              </a:solidFill>
              <a:latin typeface="Average"/>
              <a:ea typeface="Average"/>
              <a:cs typeface="Average"/>
              <a:sym typeface="Average"/>
            </a:endParaRPr>
          </a:p>
        </p:txBody>
      </p:sp>
      <p:sp>
        <p:nvSpPr>
          <p:cNvPr id="128" name="Google Shape;128;p21"/>
          <p:cNvSpPr txBox="1"/>
          <p:nvPr/>
        </p:nvSpPr>
        <p:spPr>
          <a:xfrm>
            <a:off x="4511237" y="1017725"/>
            <a:ext cx="2177700" cy="314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3"/>
                </a:solidFill>
                <a:latin typeface="Average"/>
                <a:ea typeface="Average"/>
                <a:cs typeface="Average"/>
                <a:sym typeface="Average"/>
              </a:rPr>
              <a:t>First-Person Controller (Unity Asset Store):</a:t>
            </a:r>
            <a:endParaRPr b="1" sz="1600">
              <a:solidFill>
                <a:schemeClr val="accent3"/>
              </a:solidFill>
              <a:latin typeface="Average"/>
              <a:ea typeface="Average"/>
              <a:cs typeface="Average"/>
              <a:sym typeface="Average"/>
            </a:endParaRPr>
          </a:p>
          <a:p>
            <a:pPr indent="0" lvl="0" marL="0" rtl="0" algn="ctr">
              <a:spcBef>
                <a:spcPts val="0"/>
              </a:spcBef>
              <a:spcAft>
                <a:spcPts val="0"/>
              </a:spcAft>
              <a:buNone/>
            </a:pPr>
            <a:r>
              <a:t/>
            </a:r>
            <a:endParaRPr sz="1600">
              <a:solidFill>
                <a:schemeClr val="accent3"/>
              </a:solidFill>
              <a:latin typeface="Average"/>
              <a:ea typeface="Average"/>
              <a:cs typeface="Average"/>
              <a:sym typeface="Average"/>
            </a:endParaRPr>
          </a:p>
          <a:p>
            <a:pPr indent="0" lvl="0" marL="0" rtl="0" algn="ctr">
              <a:spcBef>
                <a:spcPts val="0"/>
              </a:spcBef>
              <a:spcAft>
                <a:spcPts val="0"/>
              </a:spcAft>
              <a:buNone/>
            </a:pPr>
            <a:r>
              <a:rPr lang="en" sz="1600">
                <a:solidFill>
                  <a:schemeClr val="accent3"/>
                </a:solidFill>
                <a:latin typeface="Average"/>
                <a:ea typeface="Average"/>
                <a:cs typeface="Average"/>
                <a:sym typeface="Average"/>
              </a:rPr>
              <a:t>Integrate a reliable first-person controller from the Unity Asset Store. Ensure that the controller provides smooth and responsive navigation, allowing players to explore the 3D maze comfortably.</a:t>
            </a:r>
            <a:endParaRPr sz="1600">
              <a:solidFill>
                <a:schemeClr val="accent3"/>
              </a:solidFill>
              <a:latin typeface="Average"/>
              <a:ea typeface="Average"/>
              <a:cs typeface="Average"/>
              <a:sym typeface="Average"/>
            </a:endParaRPr>
          </a:p>
        </p:txBody>
      </p:sp>
      <p:sp>
        <p:nvSpPr>
          <p:cNvPr id="129" name="Google Shape;129;p21"/>
          <p:cNvSpPr txBox="1"/>
          <p:nvPr/>
        </p:nvSpPr>
        <p:spPr>
          <a:xfrm>
            <a:off x="6688938" y="1017725"/>
            <a:ext cx="2299200" cy="412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3"/>
                </a:solidFill>
                <a:latin typeface="Average"/>
                <a:ea typeface="Average"/>
                <a:cs typeface="Average"/>
                <a:sym typeface="Average"/>
              </a:rPr>
              <a:t>Enemies (Unity Asset Store):</a:t>
            </a:r>
            <a:endParaRPr b="1" sz="1600">
              <a:solidFill>
                <a:schemeClr val="accent3"/>
              </a:solidFill>
              <a:latin typeface="Average"/>
              <a:ea typeface="Average"/>
              <a:cs typeface="Average"/>
              <a:sym typeface="Average"/>
            </a:endParaRPr>
          </a:p>
          <a:p>
            <a:pPr indent="0" lvl="0" marL="0" rtl="0" algn="ctr">
              <a:spcBef>
                <a:spcPts val="0"/>
              </a:spcBef>
              <a:spcAft>
                <a:spcPts val="0"/>
              </a:spcAft>
              <a:buNone/>
            </a:pPr>
            <a:r>
              <a:t/>
            </a:r>
            <a:endParaRPr sz="1600">
              <a:solidFill>
                <a:schemeClr val="accent3"/>
              </a:solidFill>
              <a:latin typeface="Average"/>
              <a:ea typeface="Average"/>
              <a:cs typeface="Average"/>
              <a:sym typeface="Average"/>
            </a:endParaRPr>
          </a:p>
          <a:p>
            <a:pPr indent="0" lvl="0" marL="0" rtl="0" algn="ctr">
              <a:spcBef>
                <a:spcPts val="0"/>
              </a:spcBef>
              <a:spcAft>
                <a:spcPts val="0"/>
              </a:spcAft>
              <a:buNone/>
            </a:pPr>
            <a:r>
              <a:rPr lang="en" sz="1600">
                <a:solidFill>
                  <a:schemeClr val="accent3"/>
                </a:solidFill>
                <a:latin typeface="Average"/>
                <a:ea typeface="Average"/>
                <a:cs typeface="Average"/>
                <a:sym typeface="Average"/>
              </a:rPr>
              <a:t>Acquire and integrate enemy assets from the Unity Asset Store. These assets should represent young Consumer-Man counterparts, and their behaviors should align with the game's rules. Ensure that the enemies enhance the challenge while providing engaging interactions for the player.</a:t>
            </a:r>
            <a:endParaRPr sz="1600">
              <a:solidFill>
                <a:schemeClr val="accent3"/>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